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AADAD-5C39-4BED-BB9F-2A1A2706584B}" type="datetimeFigureOut">
              <a:rPr lang="en-US" smtClean="0"/>
              <a:t>3/22/2020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5F7F0-39AB-4026-B0B2-446808967A1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Diabetes mellitus : classification , </a:t>
            </a:r>
            <a:r>
              <a:rPr lang="en-US" dirty="0" err="1" smtClean="0"/>
              <a:t>etiopathogenesis</a:t>
            </a:r>
            <a:r>
              <a:rPr lang="en-US" dirty="0" smtClean="0"/>
              <a:t>, clinical features, diagnosis management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Nishesh</a:t>
            </a:r>
            <a:r>
              <a:rPr lang="en-US" dirty="0" smtClean="0"/>
              <a:t> </a:t>
            </a:r>
            <a:r>
              <a:rPr lang="en-US" dirty="0" err="1" smtClean="0"/>
              <a:t>jain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Department of Endocrinology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Fasting PG &gt; 126mg% (8 hrs. non caloric intake</a:t>
            </a:r>
            <a:r>
              <a:rPr lang="en-IN" dirty="0" smtClean="0"/>
              <a:t>).</a:t>
            </a:r>
          </a:p>
          <a:p>
            <a:r>
              <a:rPr lang="en-IN" dirty="0" smtClean="0"/>
              <a:t>Postprandial </a:t>
            </a:r>
            <a:r>
              <a:rPr lang="en-IN" dirty="0"/>
              <a:t>PG &gt; 200mg% ( glucose load containing the equivalent of 75 g anhydrous glucose</a:t>
            </a:r>
            <a:r>
              <a:rPr lang="en-IN" dirty="0" smtClean="0"/>
              <a:t>).</a:t>
            </a:r>
          </a:p>
          <a:p>
            <a:r>
              <a:rPr lang="en-IN" dirty="0" smtClean="0"/>
              <a:t>Symptoms </a:t>
            </a:r>
            <a:r>
              <a:rPr lang="en-IN" dirty="0"/>
              <a:t>of diabetes plus Random Blood Glucose &gt; 200mg</a:t>
            </a:r>
            <a:r>
              <a:rPr lang="en-IN" dirty="0" smtClean="0"/>
              <a:t>%.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betes-diagnosis-and-classification-7-7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714356"/>
            <a:ext cx="7397333" cy="57150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diabetes </a:t>
            </a:r>
            <a:endParaRPr lang="en-IN" dirty="0"/>
          </a:p>
        </p:txBody>
      </p:sp>
      <p:pic>
        <p:nvPicPr>
          <p:cNvPr id="4" name="Content Placeholder 3" descr="managem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285860"/>
            <a:ext cx="6371745" cy="484030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Diabetes is a group of metabolic diseases characterized by </a:t>
            </a:r>
            <a:r>
              <a:rPr lang="en-IN" dirty="0" err="1"/>
              <a:t>hyperglycemia</a:t>
            </a:r>
            <a:r>
              <a:rPr lang="en-IN" dirty="0"/>
              <a:t> resulting from defects in insulin secretion, insulin action, or both. The chronic </a:t>
            </a:r>
            <a:r>
              <a:rPr lang="en-IN" dirty="0" err="1"/>
              <a:t>hyperglycemia</a:t>
            </a:r>
            <a:r>
              <a:rPr lang="en-IN" dirty="0"/>
              <a:t> of diabetes is associated with long-term damage, dysfunction, and failure of different organs, especially the eyes, kidneys, nerves, heart, and blood vessels. (American Diabetes Association) </a:t>
            </a:r>
            <a:endParaRPr lang="e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Type 1 Diabetes (IDDM) </a:t>
            </a:r>
            <a:endParaRPr lang="en-IN" dirty="0" smtClean="0"/>
          </a:p>
          <a:p>
            <a:r>
              <a:rPr lang="en-IN" dirty="0" smtClean="0"/>
              <a:t>Type </a:t>
            </a:r>
            <a:r>
              <a:rPr lang="en-IN" dirty="0"/>
              <a:t>2 Diabetes(NIDDM</a:t>
            </a:r>
            <a:r>
              <a:rPr lang="en-IN" dirty="0" smtClean="0"/>
              <a:t>)</a:t>
            </a:r>
          </a:p>
          <a:p>
            <a:r>
              <a:rPr lang="en-IN" dirty="0" smtClean="0"/>
              <a:t>Gestational </a:t>
            </a:r>
            <a:r>
              <a:rPr lang="en-IN" dirty="0"/>
              <a:t>Diabetes </a:t>
            </a:r>
            <a:endParaRPr lang="en-IN" dirty="0" smtClean="0"/>
          </a:p>
          <a:p>
            <a:r>
              <a:rPr lang="en-IN" dirty="0" smtClean="0"/>
              <a:t>Other </a:t>
            </a:r>
            <a:r>
              <a:rPr lang="en-IN" dirty="0"/>
              <a:t>specific types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 1 DIABETES MELLITUS(IDDM)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It </a:t>
            </a:r>
            <a:r>
              <a:rPr lang="en-IN" dirty="0"/>
              <a:t>occurs mostly in young group of patients &lt;30 years. </a:t>
            </a:r>
            <a:endParaRPr lang="en-IN" dirty="0" smtClean="0"/>
          </a:p>
          <a:p>
            <a:r>
              <a:rPr lang="en-IN" dirty="0" smtClean="0"/>
              <a:t>Insulin </a:t>
            </a:r>
            <a:r>
              <a:rPr lang="en-IN" dirty="0"/>
              <a:t>deficiency results due to destruction of beta cells </a:t>
            </a:r>
            <a:endParaRPr lang="en-IN" dirty="0" smtClean="0"/>
          </a:p>
          <a:p>
            <a:r>
              <a:rPr lang="en-IN" dirty="0" err="1" smtClean="0"/>
              <a:t>Etiolopathogenesis</a:t>
            </a:r>
            <a:r>
              <a:rPr lang="en-IN" dirty="0" smtClean="0"/>
              <a:t>- </a:t>
            </a:r>
            <a:r>
              <a:rPr lang="en-IN" dirty="0"/>
              <a:t>T cell mediated autoimmune destruction of beta cells /</a:t>
            </a:r>
            <a:r>
              <a:rPr lang="en-IN" dirty="0" err="1"/>
              <a:t>glutamic</a:t>
            </a:r>
            <a:r>
              <a:rPr lang="en-IN" dirty="0"/>
              <a:t> acid </a:t>
            </a:r>
            <a:r>
              <a:rPr lang="en-IN" dirty="0" err="1"/>
              <a:t>decarboxylase</a:t>
            </a:r>
            <a:r>
              <a:rPr lang="en-IN" dirty="0"/>
              <a:t> antibodies (GAD Abs) </a:t>
            </a:r>
            <a:endParaRPr lang="en-IN" dirty="0" smtClean="0"/>
          </a:p>
          <a:p>
            <a:r>
              <a:rPr lang="en-IN" dirty="0" smtClean="0"/>
              <a:t>Genetic </a:t>
            </a:r>
            <a:r>
              <a:rPr lang="en-IN" dirty="0"/>
              <a:t>predisposition (HLA- DR3 DR4 genes) 30-50% concordance in identical </a:t>
            </a:r>
            <a:r>
              <a:rPr lang="en-IN" dirty="0" smtClean="0"/>
              <a:t>twins</a:t>
            </a:r>
          </a:p>
          <a:p>
            <a:r>
              <a:rPr lang="en-IN" dirty="0" smtClean="0"/>
              <a:t> </a:t>
            </a:r>
            <a:r>
              <a:rPr lang="en-IN" dirty="0"/>
              <a:t>Environmental factors (viruses, excessive coffee intake, stress, cow milk in newborn </a:t>
            </a:r>
            <a:r>
              <a:rPr lang="en-IN" dirty="0" smtClean="0"/>
              <a:t>)</a:t>
            </a:r>
          </a:p>
          <a:p>
            <a:r>
              <a:rPr lang="en-IN" dirty="0" smtClean="0"/>
              <a:t> </a:t>
            </a:r>
            <a:r>
              <a:rPr lang="en-IN" dirty="0"/>
              <a:t>It is usually associated with thyroid disease, Addison disease ,Pernicious </a:t>
            </a:r>
            <a:r>
              <a:rPr lang="en-IN" dirty="0" err="1"/>
              <a:t>anemia</a:t>
            </a:r>
            <a:r>
              <a:rPr lang="en-IN" dirty="0"/>
              <a:t>, </a:t>
            </a:r>
            <a:r>
              <a:rPr lang="en-IN" dirty="0" err="1"/>
              <a:t>Coelic</a:t>
            </a:r>
            <a:r>
              <a:rPr lang="en-IN" dirty="0"/>
              <a:t> </a:t>
            </a:r>
            <a:r>
              <a:rPr lang="en-IN" dirty="0" smtClean="0"/>
              <a:t>disease.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TYPE 2 DIABETES MELLITUS (NIDDM)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 </a:t>
            </a:r>
            <a:r>
              <a:rPr lang="en-IN" dirty="0"/>
              <a:t>It mostly affects middle age and older people (&gt;30 years) </a:t>
            </a:r>
          </a:p>
          <a:p>
            <a:r>
              <a:rPr lang="en-IN" dirty="0" smtClean="0"/>
              <a:t>It </a:t>
            </a:r>
            <a:r>
              <a:rPr lang="en-IN" dirty="0"/>
              <a:t>occurs due to Insulin resistance and beta cell exhaustion (relative insulin deficiency</a:t>
            </a:r>
            <a:r>
              <a:rPr lang="en-IN" dirty="0" smtClean="0"/>
              <a:t>)</a:t>
            </a:r>
          </a:p>
          <a:p>
            <a:r>
              <a:rPr lang="en-IN" dirty="0" smtClean="0"/>
              <a:t> </a:t>
            </a:r>
            <a:r>
              <a:rPr lang="en-IN" dirty="0"/>
              <a:t>High insulin levels in the early stage is characteristic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Etiopathogenesis</a:t>
            </a:r>
            <a:r>
              <a:rPr lang="en-IN" dirty="0" smtClean="0"/>
              <a:t>-Central </a:t>
            </a:r>
            <a:r>
              <a:rPr lang="en-IN" dirty="0"/>
              <a:t>obesity ( ↑FFA compete with glucose for oxidation ,</a:t>
            </a:r>
            <a:r>
              <a:rPr lang="en-IN" dirty="0" err="1"/>
              <a:t>adipokines</a:t>
            </a:r>
            <a:r>
              <a:rPr lang="en-IN" dirty="0"/>
              <a:t> decreases sensitivity of insulin receptors ,inhibits </a:t>
            </a:r>
            <a:r>
              <a:rPr lang="en-IN" dirty="0" err="1"/>
              <a:t>gluconeogenesis</a:t>
            </a:r>
            <a:r>
              <a:rPr lang="en-IN" dirty="0" smtClean="0"/>
              <a:t>). Metabolic </a:t>
            </a:r>
            <a:r>
              <a:rPr lang="en-IN" dirty="0"/>
              <a:t>syndrome (obesity, hypertension</a:t>
            </a:r>
            <a:r>
              <a:rPr lang="en-IN" dirty="0" smtClean="0"/>
              <a:t>, ↑</a:t>
            </a:r>
            <a:r>
              <a:rPr lang="en-IN" dirty="0"/>
              <a:t>LDL</a:t>
            </a:r>
            <a:r>
              <a:rPr lang="en-IN" dirty="0" smtClean="0"/>
              <a:t>, ↑TAGs etc</a:t>
            </a:r>
            <a:r>
              <a:rPr lang="en-IN" dirty="0"/>
              <a:t>) Genetic predisposition (TCFL2 gene) BMI &gt;30 kg/m2 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MATURE ONSET DM (MODY)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/>
              <a:t>type of type 2 DM occurring in young people It is </a:t>
            </a:r>
            <a:r>
              <a:rPr lang="en-IN" dirty="0" smtClean="0"/>
              <a:t>of further subtypes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MODY </a:t>
            </a:r>
            <a:r>
              <a:rPr lang="en-IN" dirty="0"/>
              <a:t>1 (HNF 4a deficiency)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MODY </a:t>
            </a:r>
            <a:r>
              <a:rPr lang="en-IN" dirty="0"/>
              <a:t>2 (</a:t>
            </a:r>
            <a:r>
              <a:rPr lang="en-IN" dirty="0" err="1"/>
              <a:t>glucokinase</a:t>
            </a:r>
            <a:r>
              <a:rPr lang="en-IN" dirty="0"/>
              <a:t> deficiency)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MODY </a:t>
            </a:r>
            <a:r>
              <a:rPr lang="en-IN" dirty="0"/>
              <a:t>3 (HNF 1a deficiency)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MODY </a:t>
            </a:r>
            <a:r>
              <a:rPr lang="en-IN" dirty="0"/>
              <a:t>4 (IPF-1 deficiency)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MODY </a:t>
            </a:r>
            <a:r>
              <a:rPr lang="en-IN" dirty="0"/>
              <a:t>5 HNF-1b deficiency)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GESTATIONAL DIABETES (GDM)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</a:t>
            </a:r>
            <a:r>
              <a:rPr lang="en-IN" dirty="0"/>
              <a:t>is the </a:t>
            </a:r>
            <a:r>
              <a:rPr lang="en-IN" dirty="0" err="1"/>
              <a:t>hyperglycemia</a:t>
            </a:r>
            <a:r>
              <a:rPr lang="en-IN" dirty="0"/>
              <a:t> occurring for the first time during pregnancy </a:t>
            </a:r>
          </a:p>
          <a:p>
            <a:r>
              <a:rPr lang="en-IN" dirty="0" err="1" smtClean="0"/>
              <a:t>Etiopathogenesis</a:t>
            </a:r>
            <a:r>
              <a:rPr lang="en-IN" dirty="0" smtClean="0"/>
              <a:t>- Placental </a:t>
            </a:r>
            <a:r>
              <a:rPr lang="en-IN" dirty="0"/>
              <a:t>hormones reduce the sensitivity of insulin receptors resulting in </a:t>
            </a:r>
            <a:r>
              <a:rPr lang="en-IN" dirty="0" err="1"/>
              <a:t>hyperglycemia</a:t>
            </a:r>
            <a:r>
              <a:rPr lang="en-IN" dirty="0"/>
              <a:t> and insulin doesn’t meet body requirement and beta cell exhaustion </a:t>
            </a:r>
            <a:r>
              <a:rPr lang="en-IN" dirty="0" smtClean="0"/>
              <a:t>occurs.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SPECIFIC 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Genetic </a:t>
            </a:r>
            <a:r>
              <a:rPr lang="en-IN" dirty="0"/>
              <a:t>defects of beta cells </a:t>
            </a:r>
            <a:endParaRPr lang="en-IN" dirty="0" smtClean="0"/>
          </a:p>
          <a:p>
            <a:r>
              <a:rPr lang="en-IN" dirty="0" smtClean="0"/>
              <a:t>Genetic </a:t>
            </a:r>
            <a:r>
              <a:rPr lang="en-IN" dirty="0"/>
              <a:t>defects of insulin action </a:t>
            </a:r>
            <a:r>
              <a:rPr lang="en-IN" dirty="0" err="1"/>
              <a:t>e.g</a:t>
            </a:r>
            <a:r>
              <a:rPr lang="en-IN" dirty="0"/>
              <a:t> </a:t>
            </a:r>
            <a:r>
              <a:rPr lang="en-IN" dirty="0" err="1" smtClean="0"/>
              <a:t>lipodystrophy</a:t>
            </a:r>
            <a:endParaRPr lang="en-IN" dirty="0" smtClean="0"/>
          </a:p>
          <a:p>
            <a:r>
              <a:rPr lang="en-IN" dirty="0" smtClean="0"/>
              <a:t>Pancreatic </a:t>
            </a:r>
            <a:r>
              <a:rPr lang="en-IN" dirty="0"/>
              <a:t>disease (</a:t>
            </a:r>
            <a:r>
              <a:rPr lang="en-IN" dirty="0" err="1"/>
              <a:t>pancreatitis,cystic</a:t>
            </a:r>
            <a:r>
              <a:rPr lang="en-IN" dirty="0"/>
              <a:t> </a:t>
            </a:r>
            <a:r>
              <a:rPr lang="en-IN" dirty="0" err="1"/>
              <a:t>fibrosis,neoplasm,hemochromatosis</a:t>
            </a:r>
            <a:r>
              <a:rPr lang="en-IN" dirty="0"/>
              <a:t>) </a:t>
            </a:r>
            <a:endParaRPr lang="en-IN" dirty="0" smtClean="0"/>
          </a:p>
          <a:p>
            <a:r>
              <a:rPr lang="en-IN" dirty="0" smtClean="0"/>
              <a:t>Drug </a:t>
            </a:r>
            <a:r>
              <a:rPr lang="en-IN" dirty="0"/>
              <a:t>induced DM (</a:t>
            </a:r>
            <a:r>
              <a:rPr lang="en-IN" dirty="0" err="1"/>
              <a:t>steroids,thiazides,diuretics</a:t>
            </a:r>
            <a:r>
              <a:rPr lang="en-IN" dirty="0"/>
              <a:t>) </a:t>
            </a:r>
            <a:endParaRPr lang="en-IN" dirty="0" smtClean="0"/>
          </a:p>
          <a:p>
            <a:r>
              <a:rPr lang="en-IN" dirty="0" smtClean="0"/>
              <a:t>Viral </a:t>
            </a:r>
            <a:r>
              <a:rPr lang="en-IN" dirty="0"/>
              <a:t>(congenital </a:t>
            </a:r>
            <a:r>
              <a:rPr lang="en-IN" dirty="0" err="1"/>
              <a:t>rubella,mumps</a:t>
            </a:r>
            <a:r>
              <a:rPr lang="en-IN" dirty="0"/>
              <a:t>, </a:t>
            </a:r>
            <a:r>
              <a:rPr lang="en-IN" dirty="0" err="1"/>
              <a:t>coxasackie</a:t>
            </a:r>
            <a:r>
              <a:rPr lang="en-IN" dirty="0"/>
              <a:t> </a:t>
            </a:r>
            <a:r>
              <a:rPr lang="en-IN" dirty="0" smtClean="0"/>
              <a:t>)</a:t>
            </a:r>
          </a:p>
          <a:p>
            <a:r>
              <a:rPr lang="en-IN" dirty="0" smtClean="0"/>
              <a:t> </a:t>
            </a:r>
            <a:r>
              <a:rPr lang="en-IN" dirty="0"/>
              <a:t>Uncommon form of immune mediated DM </a:t>
            </a:r>
            <a:endParaRPr lang="en-IN" dirty="0" smtClean="0"/>
          </a:p>
          <a:p>
            <a:r>
              <a:rPr lang="en-IN" dirty="0" smtClean="0"/>
              <a:t>Endocrine </a:t>
            </a:r>
            <a:r>
              <a:rPr lang="en-IN" dirty="0"/>
              <a:t>Induced DM (</a:t>
            </a:r>
            <a:r>
              <a:rPr lang="en-IN" dirty="0" err="1"/>
              <a:t>thyrotoxicosis,Cushing</a:t>
            </a:r>
            <a:r>
              <a:rPr lang="en-IN" dirty="0"/>
              <a:t> </a:t>
            </a:r>
            <a:r>
              <a:rPr lang="en-IN" dirty="0" err="1"/>
              <a:t>syndrome,acromegaly,pheochromocytoma</a:t>
            </a:r>
            <a:r>
              <a:rPr lang="en-IN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Genetic defects in insulin action    </a:t>
            </a:r>
            <a:endParaRPr lang="en-IN" dirty="0" smtClean="0"/>
          </a:p>
          <a:p>
            <a:pPr marL="514350" indent="-514350">
              <a:buAutoNum type="arabicPeriod"/>
            </a:pPr>
            <a:r>
              <a:rPr lang="en-IN" dirty="0" smtClean="0"/>
              <a:t>Type </a:t>
            </a:r>
            <a:r>
              <a:rPr lang="en-IN" dirty="0"/>
              <a:t>A </a:t>
            </a:r>
            <a:r>
              <a:rPr lang="en-IN" dirty="0" smtClean="0"/>
              <a:t>insulin resistance</a:t>
            </a:r>
          </a:p>
          <a:p>
            <a:pPr marL="514350" indent="-514350">
              <a:buAutoNum type="arabicPeriod"/>
            </a:pPr>
            <a:r>
              <a:rPr lang="en-IN" dirty="0" err="1" smtClean="0"/>
              <a:t>Leprechaunism</a:t>
            </a:r>
            <a:r>
              <a:rPr lang="en-IN" dirty="0"/>
              <a:t> </a:t>
            </a:r>
            <a:endParaRPr lang="en-IN" dirty="0" smtClean="0"/>
          </a:p>
          <a:p>
            <a:pPr marL="514350" indent="-514350">
              <a:buAutoNum type="arabicPeriod"/>
            </a:pPr>
            <a:r>
              <a:rPr lang="en-IN" dirty="0" err="1" smtClean="0"/>
              <a:t>Rabson</a:t>
            </a:r>
            <a:r>
              <a:rPr lang="en-IN" dirty="0" smtClean="0"/>
              <a:t>-Mendenhall syndrome</a:t>
            </a:r>
          </a:p>
          <a:p>
            <a:pPr marL="514350" indent="-514350">
              <a:buAutoNum type="arabicPeriod"/>
            </a:pPr>
            <a:r>
              <a:rPr lang="en-IN" dirty="0" err="1" smtClean="0"/>
              <a:t>Lipoatrophic</a:t>
            </a:r>
            <a:r>
              <a:rPr lang="en-IN" dirty="0" smtClean="0"/>
              <a:t> diabetes</a:t>
            </a:r>
          </a:p>
          <a:p>
            <a:pPr marL="514350" indent="-514350">
              <a:buAutoNum type="arabicPeriod"/>
            </a:pPr>
            <a:r>
              <a:rPr lang="en-IN" dirty="0" smtClean="0"/>
              <a:t>Others</a:t>
            </a:r>
            <a:r>
              <a:rPr lang="en-IN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Diabetes mellitus : classification , etiopathogenesis, clinical features, diagnosis management</vt:lpstr>
      <vt:lpstr>Definition </vt:lpstr>
      <vt:lpstr>Types</vt:lpstr>
      <vt:lpstr>TYPE 1 DIABETES MELLITUS(IDDM)</vt:lpstr>
      <vt:lpstr>TYPE 2 DIABETES MELLITUS (NIDDM)</vt:lpstr>
      <vt:lpstr>MATURE ONSET DM (MODY)</vt:lpstr>
      <vt:lpstr>GESTATIONAL DIABETES (GDM)</vt:lpstr>
      <vt:lpstr>OTHER SPECIFIC TYPES</vt:lpstr>
      <vt:lpstr>Slide 9</vt:lpstr>
      <vt:lpstr>Diagnosis </vt:lpstr>
      <vt:lpstr>Slide 11</vt:lpstr>
      <vt:lpstr>Management of diabetes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: classification , etiopathogenesis, clinical features, diagnosis management</dc:title>
  <dc:creator>Admin</dc:creator>
  <cp:lastModifiedBy>Admin</cp:lastModifiedBy>
  <cp:revision>6</cp:revision>
  <dcterms:created xsi:type="dcterms:W3CDTF">2020-03-22T13:19:28Z</dcterms:created>
  <dcterms:modified xsi:type="dcterms:W3CDTF">2020-03-22T14:16:14Z</dcterms:modified>
</cp:coreProperties>
</file>